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33C119C-D128-4E14-A113-4DCE825A92AA}" type="datetimeFigureOut">
              <a:rPr lang="uk-UA"/>
              <a:pPr>
                <a:defRPr/>
              </a:pPr>
              <a:t>08.09.2013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5C98B16-D4CB-43C6-88C8-137B14D2E460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909537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uk-UA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F2A648F-F7DD-4FA1-B572-51EA3F05EB0A}" type="slidenum">
              <a:rPr lang="uk-U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uk-UA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1F1D9-5527-417B-98C7-878904443AF9}" type="datetimeFigureOut">
              <a:rPr lang="uk-UA"/>
              <a:pPr>
                <a:defRPr/>
              </a:pPr>
              <a:t>08.09.2013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F9F0D-6C55-49F0-917B-413DD64FCDE3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0F17A-18EC-4786-94D1-4F13084C8A07}" type="datetimeFigureOut">
              <a:rPr lang="uk-UA"/>
              <a:pPr>
                <a:defRPr/>
              </a:pPr>
              <a:t>08.09.2013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B75D5-5FD2-4317-8B57-29F0635052C8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D0B94-50A9-4023-B765-01F4A1818E80}" type="datetimeFigureOut">
              <a:rPr lang="uk-UA"/>
              <a:pPr>
                <a:defRPr/>
              </a:pPr>
              <a:t>08.09.2013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EEACF-0B48-4C81-94AE-C9222A82217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F8830-2A2D-4B1C-8048-821079F9500A}" type="datetimeFigureOut">
              <a:rPr lang="uk-UA"/>
              <a:pPr>
                <a:defRPr/>
              </a:pPr>
              <a:t>08.09.2013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9FCFE-B31F-4B90-A8D8-EEEA03E08E3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E0BC5-DC6B-4883-BB02-1DAFFCEFDADC}" type="datetimeFigureOut">
              <a:rPr lang="uk-UA"/>
              <a:pPr>
                <a:defRPr/>
              </a:pPr>
              <a:t>08.09.2013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5B2BE-D089-4F18-8C1E-05CC3FD7FCC5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C01B4-CF20-4317-A05F-F561A4D83BAE}" type="datetimeFigureOut">
              <a:rPr lang="uk-UA"/>
              <a:pPr>
                <a:defRPr/>
              </a:pPr>
              <a:t>08.09.2013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562C8-9881-41CB-AD77-2363D5143C43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6CAF5-C75B-47EB-9047-F4DB404A7C44}" type="datetimeFigureOut">
              <a:rPr lang="uk-UA"/>
              <a:pPr>
                <a:defRPr/>
              </a:pPr>
              <a:t>08.09.2013</a:t>
            </a:fld>
            <a:endParaRPr lang="uk-UA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E8C8A-1DEB-4D91-9A4F-56FB635936E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93E87-3BBD-4810-88A4-C02155F0758E}" type="datetimeFigureOut">
              <a:rPr lang="uk-UA"/>
              <a:pPr>
                <a:defRPr/>
              </a:pPr>
              <a:t>08.09.2013</a:t>
            </a:fld>
            <a:endParaRPr lang="uk-UA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CDFF4-E85C-42F9-B96A-73E175442A7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95D22-98DC-4AAA-9A92-DEC6928E74E9}" type="datetimeFigureOut">
              <a:rPr lang="uk-UA"/>
              <a:pPr>
                <a:defRPr/>
              </a:pPr>
              <a:t>08.09.2013</a:t>
            </a:fld>
            <a:endParaRPr lang="uk-UA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391B0-346B-4C6B-BA47-246B3F18EC38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E664C-8ED9-4F45-9010-D6F0C2EA18CE}" type="datetimeFigureOut">
              <a:rPr lang="uk-UA"/>
              <a:pPr>
                <a:defRPr/>
              </a:pPr>
              <a:t>08.09.2013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D8116-27E3-4F07-ACE0-10F66F6F99F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D91FA-91BC-4879-8C80-E052D9965662}" type="datetimeFigureOut">
              <a:rPr lang="uk-UA"/>
              <a:pPr>
                <a:defRPr/>
              </a:pPr>
              <a:t>08.09.2013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371E6-58D3-492A-B036-E6D5D8835EB4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uk-UA" smtClean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2F56B6-2940-46D9-8E18-4957221F4C44}" type="datetimeFigureOut">
              <a:rPr lang="uk-UA"/>
              <a:pPr>
                <a:defRPr/>
              </a:pPr>
              <a:t>08.09.2013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1D0B51D-015A-4237-A853-9F51B766C2DA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0"/>
            <a:ext cx="7772400" cy="14700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6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ЧІБС УБС НБУ</a:t>
            </a:r>
            <a:endParaRPr lang="uk-UA" sz="60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88" y="1285875"/>
            <a:ext cx="8429625" cy="17526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6000" dirty="0" smtClean="0"/>
              <a:t>Білоцерківський договір</a:t>
            </a:r>
            <a:endParaRPr lang="uk-UA" sz="6000" dirty="0"/>
          </a:p>
        </p:txBody>
      </p:sp>
      <p:pic>
        <p:nvPicPr>
          <p:cNvPr id="14341" name="Рисунок 5" descr="21_00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37284">
            <a:off x="3492500" y="3357563"/>
            <a:ext cx="2286000" cy="311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Содержимое 2"/>
          <p:cNvSpPr>
            <a:spLocks noGrp="1"/>
          </p:cNvSpPr>
          <p:nvPr>
            <p:ph idx="1"/>
          </p:nvPr>
        </p:nvSpPr>
        <p:spPr>
          <a:xfrm>
            <a:off x="214313" y="285750"/>
            <a:ext cx="8786812" cy="584041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uk-UA" smtClean="0"/>
              <a:t>Загинуло близько 15 тис.поляків , у тому числі гетьман М.Калиновський. Народні маси України й запорозькі козаки були невдоволені Білоцерківським миром настільки, що Богдану Хмельницькому довелося їх утихомирювати. Боротьба повинна була розгорітися з новою силою.</a:t>
            </a:r>
          </a:p>
        </p:txBody>
      </p:sp>
      <p:pic>
        <p:nvPicPr>
          <p:cNvPr id="24578" name="Рисунок 3" descr="1296056798_brest-litovskij-mirnij-dogovir.jpe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25" y="3500438"/>
            <a:ext cx="3824288" cy="276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Содержимое 2"/>
          <p:cNvSpPr>
            <a:spLocks noGrp="1"/>
          </p:cNvSpPr>
          <p:nvPr>
            <p:ph idx="1"/>
          </p:nvPr>
        </p:nvSpPr>
        <p:spPr>
          <a:xfrm>
            <a:off x="214313" y="214313"/>
            <a:ext cx="8643937" cy="59118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uk-UA" u="sng" smtClean="0">
                <a:solidFill>
                  <a:srgbClr val="FF0000"/>
                </a:solidFill>
              </a:rPr>
              <a:t>Поразка поляків </a:t>
            </a:r>
            <a:r>
              <a:rPr lang="uk-UA" smtClean="0"/>
              <a:t>викликала масове повстання проти шляхти, і до початку липня на всій території України відновлюється функціонування національних органів влади.</a:t>
            </a:r>
          </a:p>
        </p:txBody>
      </p:sp>
      <p:pic>
        <p:nvPicPr>
          <p:cNvPr id="25602" name="Рисунок 3" descr="280px-Brandt_Towarzysz_pancerny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79779">
            <a:off x="5072063" y="2786063"/>
            <a:ext cx="2667000" cy="339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3" name="Рисунок 4" descr="File_90268818Ic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3" y="2857500"/>
            <a:ext cx="432435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Содержимое 2"/>
          <p:cNvSpPr>
            <a:spLocks noGrp="1"/>
          </p:cNvSpPr>
          <p:nvPr>
            <p:ph idx="1"/>
          </p:nvPr>
        </p:nvSpPr>
        <p:spPr>
          <a:xfrm>
            <a:off x="285750" y="285750"/>
            <a:ext cx="8643938" cy="584041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uk-UA" smtClean="0"/>
              <a:t>Богдан Хмельницький використав Білоцерківський договір для перепочинку і підготовки нового воєнного виступу проти шляхетської Польщі. Після початку воєнних дій Білоцерківський договір в травні 1652р. був анульований Б. Хмельницьким.</a:t>
            </a:r>
          </a:p>
        </p:txBody>
      </p:sp>
      <p:pic>
        <p:nvPicPr>
          <p:cNvPr id="26626" name="Рисунок 3" descr="kozaki9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3048000"/>
            <a:ext cx="3810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Содержимое 2"/>
          <p:cNvSpPr>
            <a:spLocks noGrp="1"/>
          </p:cNvSpPr>
          <p:nvPr>
            <p:ph idx="1"/>
          </p:nvPr>
        </p:nvSpPr>
        <p:spPr>
          <a:xfrm>
            <a:off x="457200" y="500063"/>
            <a:ext cx="8229600" cy="56261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uk-UA" smtClean="0"/>
              <a:t>Отже, Білоцерківська умова мала ще більш умовний характер і була ще менше тривка, як Зборівська. </a:t>
            </a:r>
            <a:r>
              <a:rPr lang="ru-RU" smtClean="0"/>
              <a:t>Спираючись на збройну силу, польська шляхта почала повертатися на Україну. За винятком відносно невеликої кількості включених до реєстру, більшість селян і козаків постали перед загрозою закріпачення.</a:t>
            </a:r>
            <a:endParaRPr lang="uk-UA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stretch>
              <a:fillRect/>
            </a:stretch>
          </a:blip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vi-VN" sz="2800" b="1" i="1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Білоцеркі́вський</a:t>
            </a:r>
            <a:r>
              <a:rPr lang="vi-VN" b="1" i="1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ми́рний </a:t>
            </a:r>
            <a:r>
              <a:rPr lang="vi-VN" b="1" i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до́говір</a:t>
            </a:r>
            <a:r>
              <a:rPr lang="vi-VN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- </a:t>
            </a:r>
            <a:r>
              <a:rPr lang="vi-VN" sz="2400" dirty="0" smtClean="0"/>
              <a:t>договір </a:t>
            </a:r>
            <a:r>
              <a:rPr lang="vi-VN" sz="2400" dirty="0"/>
              <a:t>між польським урядом і гетьманом України </a:t>
            </a:r>
            <a:r>
              <a:rPr lang="vi-VN" sz="2400" dirty="0" smtClean="0"/>
              <a:t>Б</a:t>
            </a:r>
            <a:r>
              <a:rPr lang="uk-UA" sz="2400" dirty="0" err="1" smtClean="0"/>
              <a:t>огданом</a:t>
            </a:r>
            <a:r>
              <a:rPr lang="uk-UA" sz="2400" dirty="0" smtClean="0"/>
              <a:t> Хмельницьким</a:t>
            </a:r>
            <a:r>
              <a:rPr lang="vi-VN" sz="2400" dirty="0" smtClean="0"/>
              <a:t>, укладений в </a:t>
            </a:r>
            <a:r>
              <a:rPr lang="uk-UA" sz="2400" dirty="0" smtClean="0"/>
              <a:t>Білій</a:t>
            </a:r>
            <a:r>
              <a:rPr lang="vi-VN" sz="2400" dirty="0" smtClean="0"/>
              <a:t> </a:t>
            </a:r>
            <a:r>
              <a:rPr lang="uk-UA" sz="2400" dirty="0" smtClean="0"/>
              <a:t>Церкві</a:t>
            </a:r>
            <a:r>
              <a:rPr lang="vi-VN" sz="2400" dirty="0"/>
              <a:t> 18 </a:t>
            </a:r>
            <a:r>
              <a:rPr lang="vi-VN" sz="2400" dirty="0" smtClean="0"/>
              <a:t>(</a:t>
            </a:r>
            <a:r>
              <a:rPr lang="uk-UA" sz="2400" dirty="0" smtClean="0"/>
              <a:t>28</a:t>
            </a:r>
            <a:r>
              <a:rPr lang="vi-VN" sz="2400" dirty="0" smtClean="0"/>
              <a:t>) </a:t>
            </a:r>
            <a:r>
              <a:rPr lang="vi-VN" sz="2400" dirty="0"/>
              <a:t>вересня </a:t>
            </a:r>
            <a:r>
              <a:rPr lang="uk-UA" sz="2400" dirty="0" smtClean="0"/>
              <a:t>1651</a:t>
            </a:r>
            <a:r>
              <a:rPr lang="vi-VN" sz="2400" dirty="0"/>
              <a:t> року після невдалої для селянсько-козацьких військ </a:t>
            </a:r>
            <a:r>
              <a:rPr lang="uk-UA" sz="2400" dirty="0" smtClean="0"/>
              <a:t>Берестецької битви</a:t>
            </a:r>
            <a:r>
              <a:rPr lang="vi-VN" sz="2400" dirty="0" smtClean="0"/>
              <a:t>.</a:t>
            </a:r>
            <a:endParaRPr lang="uk-U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Содержимое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689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uk-UA" smtClean="0"/>
              <a:t>Згідно з умовами цього договору кількість реєстрового війська зменшувалася з </a:t>
            </a:r>
            <a:r>
              <a:rPr lang="uk-UA" u="sng" smtClean="0">
                <a:solidFill>
                  <a:srgbClr val="FF0000"/>
                </a:solidFill>
              </a:rPr>
              <a:t>40</a:t>
            </a:r>
            <a:r>
              <a:rPr lang="uk-UA" smtClean="0"/>
              <a:t> тис. до </a:t>
            </a:r>
            <a:r>
              <a:rPr lang="uk-UA" u="sng" smtClean="0">
                <a:solidFill>
                  <a:srgbClr val="FF0000"/>
                </a:solidFill>
              </a:rPr>
              <a:t>20</a:t>
            </a:r>
            <a:r>
              <a:rPr lang="uk-UA" smtClean="0"/>
              <a:t> тис.чол. Не вписані до реєстру козаки мали повертатися у підданство шляхти.</a:t>
            </a:r>
          </a:p>
        </p:txBody>
      </p:sp>
      <p:pic>
        <p:nvPicPr>
          <p:cNvPr id="4" name="Рисунок 3" descr="Битва 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437734">
            <a:off x="5856405" y="2573931"/>
            <a:ext cx="2508547" cy="351196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5" name="Рисунок 4" descr="John_II_Casimir_Vasa_at_Battle_of_Beresteczko_165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169008">
            <a:off x="1000249" y="3034196"/>
            <a:ext cx="4128724" cy="254678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Содержимое 6"/>
          <p:cNvSpPr>
            <a:spLocks noGrp="1"/>
          </p:cNvSpPr>
          <p:nvPr>
            <p:ph idx="1"/>
          </p:nvPr>
        </p:nvSpPr>
        <p:spPr>
          <a:xfrm>
            <a:off x="214313" y="428625"/>
            <a:ext cx="8472487" cy="5697538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uk-UA" u="sng" smtClean="0">
                <a:solidFill>
                  <a:srgbClr val="FF0000"/>
                </a:solidFill>
              </a:rPr>
              <a:t>Польській шляхті </a:t>
            </a:r>
            <a:r>
              <a:rPr lang="uk-UA" smtClean="0"/>
              <a:t>поверталися маєтки у Київському, Брацлавському і Чернігівському воєводствах. Магнатам і шляхті поверталися їхні маєтки.</a:t>
            </a:r>
          </a:p>
        </p:txBody>
      </p:sp>
      <p:pic>
        <p:nvPicPr>
          <p:cNvPr id="3" name="Рисунок 2" descr="id_10_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1602">
            <a:off x="4714876" y="2428868"/>
            <a:ext cx="3369144" cy="32360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1cdd056671281370647cd3eaf707971f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264563">
            <a:off x="571472" y="2857496"/>
            <a:ext cx="3810000" cy="29289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Содержимое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689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uk-UA" u="sng" smtClean="0">
                <a:solidFill>
                  <a:srgbClr val="FF0000"/>
                </a:solidFill>
              </a:rPr>
              <a:t>Богдан Хмельницький </a:t>
            </a:r>
            <a:r>
              <a:rPr lang="uk-UA" smtClean="0"/>
              <a:t>залишався гетьманом, але після його смерті король дістав право призначати і звільняти гетьманів.</a:t>
            </a:r>
          </a:p>
        </p:txBody>
      </p:sp>
      <p:pic>
        <p:nvPicPr>
          <p:cNvPr id="4" name="Рисунок 3" descr="7ujG57E6EW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211332">
            <a:off x="4500562" y="2428868"/>
            <a:ext cx="4429156" cy="39075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Рисунок 4" descr="675-21f03-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57240">
            <a:off x="400464" y="2768866"/>
            <a:ext cx="3578719" cy="31069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Содержимое 2"/>
          <p:cNvSpPr>
            <a:spLocks noGrp="1"/>
          </p:cNvSpPr>
          <p:nvPr>
            <p:ph idx="1"/>
          </p:nvPr>
        </p:nvSpPr>
        <p:spPr>
          <a:xfrm>
            <a:off x="285750" y="428625"/>
            <a:ext cx="8572500" cy="5697538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uk-UA" b="1" smtClean="0"/>
              <a:t>Польський сейм </a:t>
            </a:r>
            <a:r>
              <a:rPr lang="uk-UA" smtClean="0"/>
              <a:t>не затвердив статті </a:t>
            </a:r>
            <a:r>
              <a:rPr lang="uk-UA" b="1" u="sng" smtClean="0"/>
              <a:t>Білоцерківського мирного договору.</a:t>
            </a:r>
          </a:p>
        </p:txBody>
      </p:sp>
      <p:pic>
        <p:nvPicPr>
          <p:cNvPr id="6" name="Рисунок 5" descr="1922_USSR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421809">
            <a:off x="5406969" y="1897776"/>
            <a:ext cx="3271901" cy="450625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9" name="Рисунок 8" descr="00045b7b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146382">
            <a:off x="571472" y="2428868"/>
            <a:ext cx="4407087" cy="354329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Содержимое 2"/>
          <p:cNvSpPr>
            <a:spLocks noGrp="1"/>
          </p:cNvSpPr>
          <p:nvPr>
            <p:ph idx="1"/>
          </p:nvPr>
        </p:nvSpPr>
        <p:spPr>
          <a:xfrm>
            <a:off x="214313" y="285750"/>
            <a:ext cx="8643937" cy="584041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uk-UA" smtClean="0"/>
              <a:t>Намагання Хмельницького стабілізувати становище успіху не мали. Поява у </a:t>
            </a:r>
            <a:r>
              <a:rPr lang="uk-UA" u="sng" smtClean="0">
                <a:solidFill>
                  <a:srgbClr val="FF0000"/>
                </a:solidFill>
              </a:rPr>
              <a:t>березні 1652 р.</a:t>
            </a:r>
            <a:r>
              <a:rPr lang="uk-UA" smtClean="0"/>
              <a:t> на Лівобережжі підрозділів польської армії викликала тут новий спалах боротьби.</a:t>
            </a:r>
          </a:p>
        </p:txBody>
      </p:sp>
      <p:pic>
        <p:nvPicPr>
          <p:cNvPr id="21506" name="Рисунок 3" descr="content_15-4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404751">
            <a:off x="4619625" y="3103563"/>
            <a:ext cx="4359275" cy="306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Рисунок 4" descr="8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203863">
            <a:off x="376238" y="3025775"/>
            <a:ext cx="4349750" cy="299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Содержимое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689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uk-UA" smtClean="0"/>
              <a:t>Виникла загроза </a:t>
            </a:r>
            <a:r>
              <a:rPr lang="uk-UA" u="sng" smtClean="0">
                <a:solidFill>
                  <a:srgbClr val="FF0000"/>
                </a:solidFill>
              </a:rPr>
              <a:t>вибуху</a:t>
            </a:r>
            <a:r>
              <a:rPr lang="uk-UA" smtClean="0"/>
              <a:t> громадянської війни, що могла знищити молоду державу.</a:t>
            </a:r>
          </a:p>
        </p:txBody>
      </p:sp>
      <p:pic>
        <p:nvPicPr>
          <p:cNvPr id="22530" name="Рисунок 3" descr="photo (9)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370903">
            <a:off x="4575175" y="2513013"/>
            <a:ext cx="4392613" cy="350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Рисунок 4" descr="pinsk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238621">
            <a:off x="274638" y="2841625"/>
            <a:ext cx="4341812" cy="288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Содержимое 2"/>
          <p:cNvSpPr>
            <a:spLocks noGrp="1"/>
          </p:cNvSpPr>
          <p:nvPr>
            <p:ph idx="1"/>
          </p:nvPr>
        </p:nvSpPr>
        <p:spPr>
          <a:xfrm>
            <a:off x="285750" y="285750"/>
            <a:ext cx="8572500" cy="584041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uk-UA" smtClean="0"/>
              <a:t>Гетьман вчасно зрозумів цю страшну небезпеку і з кінця квітня розпочав мобілізацію полків для наступу проти ворожого 20-тисячного війська, яке стояло табором під Батогом.</a:t>
            </a:r>
          </a:p>
          <a:p>
            <a:pPr>
              <a:buFont typeface="Arial" charset="0"/>
              <a:buNone/>
            </a:pPr>
            <a:endParaRPr lang="uk-UA" smtClean="0"/>
          </a:p>
          <a:p>
            <a:pPr>
              <a:buFont typeface="Arial" charset="0"/>
              <a:buNone/>
            </a:pPr>
            <a:endParaRPr lang="uk-UA" smtClean="0"/>
          </a:p>
        </p:txBody>
      </p:sp>
      <p:pic>
        <p:nvPicPr>
          <p:cNvPr id="23554" name="Рисунок 3" descr="pic_12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343199">
            <a:off x="2994025" y="2849563"/>
            <a:ext cx="4279900" cy="295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277</Words>
  <Application>Microsoft Office PowerPoint</Application>
  <PresentationFormat>Экран (4:3)</PresentationFormat>
  <Paragraphs>15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ЧІБС УБС НБУ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ЧІБС УБС НБУ</dc:title>
  <dc:creator>Ліля</dc:creator>
  <cp:lastModifiedBy>user</cp:lastModifiedBy>
  <cp:revision>26</cp:revision>
  <dcterms:created xsi:type="dcterms:W3CDTF">2012-10-08T22:10:16Z</dcterms:created>
  <dcterms:modified xsi:type="dcterms:W3CDTF">2013-09-08T11:40:44Z</dcterms:modified>
</cp:coreProperties>
</file>